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«Изготовление очелья».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eb397cf572ef24a8eece83826e707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1953" y="2060848"/>
            <a:ext cx="6506135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Теперь берем крайнюю правую ленту - синюю. Совершаем этой ленточкой ход справа налево, а затем слева направо .</a:t>
            </a:r>
          </a:p>
          <a:p>
            <a:r>
              <a:rPr lang="ru-RU" sz="2400" b="1" dirty="0" smtClean="0">
                <a:latin typeface="Comic Sans MS" pitchFamily="66" charset="0"/>
              </a:rPr>
              <a:t>Каждый ход ПЕРЕВЯЗЫВАЕМ.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Рисунок 4" descr="20200524_150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320480" cy="3240360"/>
          </a:xfrm>
          <a:prstGeom prst="rect">
            <a:avLst/>
          </a:prstGeom>
        </p:spPr>
      </p:pic>
      <p:pic>
        <p:nvPicPr>
          <p:cNvPr id="6" name="Рисунок 5" descr="20200524_150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356992"/>
            <a:ext cx="4416491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Таким образом мы поочередно использовали все ленты</a:t>
            </a:r>
          </a:p>
          <a:p>
            <a:endParaRPr lang="ru-RU" sz="2000" dirty="0" smtClean="0"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Comic Sans MS" pitchFamily="66" charset="0"/>
              </a:rPr>
              <a:t>Крайнюю левую </a:t>
            </a:r>
            <a:r>
              <a:rPr lang="ru-RU" sz="2000" dirty="0" smtClean="0">
                <a:latin typeface="Comic Sans MS" pitchFamily="66" charset="0"/>
              </a:rPr>
              <a:t>- красную, которую уложили слева направо, а потом справа налево, каждый раз перевязывая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Comic Sans MS" pitchFamily="66" charset="0"/>
              </a:rPr>
              <a:t>Крайнюю правую </a:t>
            </a:r>
            <a:r>
              <a:rPr lang="ru-RU" sz="2000" dirty="0" smtClean="0">
                <a:latin typeface="Comic Sans MS" pitchFamily="66" charset="0"/>
              </a:rPr>
              <a:t>– зеленую, которую  уложили сначала справа налево, а потом слева направо, каждый раз перевязывая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Comic Sans MS" pitchFamily="66" charset="0"/>
              </a:rPr>
              <a:t>Крайнюю левую </a:t>
            </a:r>
            <a:r>
              <a:rPr lang="ru-RU" sz="2000" dirty="0" smtClean="0">
                <a:latin typeface="Comic Sans MS" pitchFamily="66" charset="0"/>
              </a:rPr>
              <a:t>– желтую , </a:t>
            </a:r>
            <a:r>
              <a:rPr lang="ru-RU" sz="2000" dirty="0" smtClean="0">
                <a:latin typeface="Comic Sans MS" pitchFamily="66" charset="0"/>
              </a:rPr>
              <a:t>которую уложили слева направо, а потом справа налево, каждый раз </a:t>
            </a:r>
            <a:r>
              <a:rPr lang="ru-RU" sz="2000" dirty="0" smtClean="0">
                <a:latin typeface="Comic Sans MS" pitchFamily="66" charset="0"/>
              </a:rPr>
              <a:t>перевязывая.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Comic Sans MS" pitchFamily="66" charset="0"/>
              </a:rPr>
              <a:t>Крайнюю правую </a:t>
            </a:r>
            <a:r>
              <a:rPr lang="ru-RU" sz="2000" dirty="0" smtClean="0">
                <a:latin typeface="Comic Sans MS" pitchFamily="66" charset="0"/>
              </a:rPr>
              <a:t>– </a:t>
            </a:r>
            <a:r>
              <a:rPr lang="ru-RU" sz="2000" dirty="0" smtClean="0">
                <a:latin typeface="Comic Sans MS" pitchFamily="66" charset="0"/>
              </a:rPr>
              <a:t>синюю, </a:t>
            </a:r>
            <a:r>
              <a:rPr lang="ru-RU" sz="2000" dirty="0" smtClean="0">
                <a:latin typeface="Comic Sans MS" pitchFamily="66" charset="0"/>
              </a:rPr>
              <a:t>которую  уложили сначала справа налево, а </a:t>
            </a:r>
            <a:r>
              <a:rPr lang="ru-RU" sz="2000" dirty="0" smtClean="0">
                <a:latin typeface="Comic Sans MS" pitchFamily="66" charset="0"/>
              </a:rPr>
              <a:t>потом </a:t>
            </a:r>
            <a:r>
              <a:rPr lang="ru-RU" sz="2000" dirty="0" smtClean="0">
                <a:latin typeface="Comic Sans MS" pitchFamily="66" charset="0"/>
              </a:rPr>
              <a:t>слева направо, каждый раз </a:t>
            </a:r>
            <a:r>
              <a:rPr lang="ru-RU" sz="2000" dirty="0" smtClean="0">
                <a:latin typeface="Comic Sans MS" pitchFamily="66" charset="0"/>
              </a:rPr>
              <a:t>перевязывая.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Comic Sans MS" pitchFamily="66" charset="0"/>
            </a:endParaRPr>
          </a:p>
          <a:p>
            <a:pPr marL="342900" indent="-342900"/>
            <a:r>
              <a:rPr lang="ru-RU" sz="2000" dirty="0" smtClean="0">
                <a:latin typeface="Comic Sans MS" pitchFamily="66" charset="0"/>
              </a:rPr>
              <a:t>Теперь шаги, описанные выше – повторяем.</a:t>
            </a:r>
            <a:endParaRPr lang="ru-RU" sz="2000" dirty="0" smtClean="0">
              <a:latin typeface="Comic Sans MS" pitchFamily="66" charset="0"/>
            </a:endParaRPr>
          </a:p>
        </p:txBody>
      </p:sp>
      <p:pic>
        <p:nvPicPr>
          <p:cNvPr id="4" name="Рисунок 3" descr="20200524_150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93096"/>
            <a:ext cx="3131840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524_151103.jpg"/>
          <p:cNvPicPr>
            <a:picLocks noChangeAspect="1"/>
          </p:cNvPicPr>
          <p:nvPr/>
        </p:nvPicPr>
        <p:blipFill>
          <a:blip r:embed="rId2" cstate="print"/>
          <a:srcRect l="22529" r="22173"/>
          <a:stretch>
            <a:fillRect/>
          </a:stretch>
        </p:blipFill>
        <p:spPr>
          <a:xfrm>
            <a:off x="539551" y="2132856"/>
            <a:ext cx="2176775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Приступаем к оформлению края очелья.</a:t>
            </a:r>
          </a:p>
          <a:p>
            <a:r>
              <a:rPr lang="ru-RU" sz="2000" b="1" dirty="0" smtClean="0">
                <a:latin typeface="Comic Sans MS" pitchFamily="66" charset="0"/>
              </a:rPr>
              <a:t>Необходимо обрезать две центральные ленты  - это зеленая и красная ленты.</a:t>
            </a:r>
          </a:p>
          <a:p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" name="Рисунок 3" descr="20200524_151140.jpg"/>
          <p:cNvPicPr>
            <a:picLocks noChangeAspect="1"/>
          </p:cNvPicPr>
          <p:nvPr/>
        </p:nvPicPr>
        <p:blipFill>
          <a:blip r:embed="rId3" cstate="print"/>
          <a:srcRect l="8937" r="14873"/>
          <a:stretch>
            <a:fillRect/>
          </a:stretch>
        </p:blipFill>
        <p:spPr>
          <a:xfrm>
            <a:off x="3635896" y="1556792"/>
            <a:ext cx="460851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Желтую ленту загибаем, разворачивая её налево. Обрезаем до границы с синей лентой и заводим под красную. </a:t>
            </a:r>
          </a:p>
          <a:p>
            <a:r>
              <a:rPr lang="ru-RU" sz="2000" b="1" dirty="0" smtClean="0"/>
              <a:t>Кончики лент склеиваем клеем ПВА.</a:t>
            </a:r>
            <a:endParaRPr lang="ru-RU" sz="2000" b="1" dirty="0"/>
          </a:p>
        </p:txBody>
      </p:sp>
      <p:pic>
        <p:nvPicPr>
          <p:cNvPr id="4" name="Рисунок 3" descr="20200524_151226.jpg"/>
          <p:cNvPicPr>
            <a:picLocks noChangeAspect="1"/>
          </p:cNvPicPr>
          <p:nvPr/>
        </p:nvPicPr>
        <p:blipFill>
          <a:blip r:embed="rId2" cstate="print"/>
          <a:srcRect l="28686" r="21801"/>
          <a:stretch>
            <a:fillRect/>
          </a:stretch>
        </p:blipFill>
        <p:spPr>
          <a:xfrm>
            <a:off x="539552" y="2204864"/>
            <a:ext cx="2834185" cy="4293096"/>
          </a:xfrm>
          <a:prstGeom prst="rect">
            <a:avLst/>
          </a:prstGeom>
        </p:spPr>
      </p:pic>
      <p:pic>
        <p:nvPicPr>
          <p:cNvPr id="5" name="Рисунок 4" descr="20200524_151305.jpg"/>
          <p:cNvPicPr>
            <a:picLocks noChangeAspect="1"/>
          </p:cNvPicPr>
          <p:nvPr/>
        </p:nvPicPr>
        <p:blipFill>
          <a:blip r:embed="rId3" cstate="print"/>
          <a:srcRect l="21257" r="25599"/>
          <a:stretch>
            <a:fillRect/>
          </a:stretch>
        </p:blipFill>
        <p:spPr>
          <a:xfrm>
            <a:off x="5076056" y="1179915"/>
            <a:ext cx="3744416" cy="52843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Переворачиваем очелье на другую сторону. Синюю ленту загибаем справа налево. Обрезаем её до границы с желтой.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 descr="20200524_151317.jpg"/>
          <p:cNvPicPr>
            <a:picLocks noChangeAspect="1"/>
          </p:cNvPicPr>
          <p:nvPr/>
        </p:nvPicPr>
        <p:blipFill>
          <a:blip r:embed="rId2" cstate="print"/>
          <a:srcRect l="25147" r="30749"/>
          <a:stretch>
            <a:fillRect/>
          </a:stretch>
        </p:blipFill>
        <p:spPr>
          <a:xfrm>
            <a:off x="251520" y="1268760"/>
            <a:ext cx="2736304" cy="4653136"/>
          </a:xfrm>
          <a:prstGeom prst="rect">
            <a:avLst/>
          </a:prstGeom>
        </p:spPr>
      </p:pic>
      <p:pic>
        <p:nvPicPr>
          <p:cNvPr id="4" name="Рисунок 3" descr="20200524_151411.jpg"/>
          <p:cNvPicPr>
            <a:picLocks noChangeAspect="1"/>
          </p:cNvPicPr>
          <p:nvPr/>
        </p:nvPicPr>
        <p:blipFill>
          <a:blip r:embed="rId3" cstate="print"/>
          <a:srcRect l="23225" r="33463"/>
          <a:stretch>
            <a:fillRect/>
          </a:stretch>
        </p:blipFill>
        <p:spPr>
          <a:xfrm>
            <a:off x="3203848" y="1988840"/>
            <a:ext cx="2687148" cy="4653137"/>
          </a:xfrm>
          <a:prstGeom prst="rect">
            <a:avLst/>
          </a:prstGeom>
        </p:spPr>
      </p:pic>
      <p:pic>
        <p:nvPicPr>
          <p:cNvPr id="5" name="Рисунок 4" descr="20200524_151445.jpg"/>
          <p:cNvPicPr>
            <a:picLocks noChangeAspect="1"/>
          </p:cNvPicPr>
          <p:nvPr/>
        </p:nvPicPr>
        <p:blipFill>
          <a:blip r:embed="rId4" cstate="print"/>
          <a:srcRect l="24013" t="8001" r="35825"/>
          <a:stretch>
            <a:fillRect/>
          </a:stretch>
        </p:blipFill>
        <p:spPr>
          <a:xfrm>
            <a:off x="6156176" y="1268760"/>
            <a:ext cx="2724347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524_151525.jpg"/>
          <p:cNvPicPr>
            <a:picLocks noChangeAspect="1"/>
          </p:cNvPicPr>
          <p:nvPr/>
        </p:nvPicPr>
        <p:blipFill>
          <a:blip r:embed="rId2" cstate="print"/>
          <a:srcRect r="10052"/>
          <a:stretch>
            <a:fillRect/>
          </a:stretch>
        </p:blipFill>
        <p:spPr>
          <a:xfrm>
            <a:off x="1907704" y="1916832"/>
            <a:ext cx="5472608" cy="4563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Синюю ленту заправляем под зеленую и подклеиваем кончики.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Точно так же поступаем с противоположным кончиком.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К кончикам очелья фиксируем  ленты или </a:t>
            </a:r>
            <a:r>
              <a:rPr lang="ru-RU" sz="2000" b="1" dirty="0" smtClean="0">
                <a:latin typeface="Comic Sans MS" pitchFamily="66" charset="0"/>
              </a:rPr>
              <a:t>  </a:t>
            </a:r>
            <a:r>
              <a:rPr lang="ru-RU" sz="2000" b="1" dirty="0" smtClean="0">
                <a:latin typeface="Comic Sans MS" pitchFamily="66" charset="0"/>
              </a:rPr>
              <a:t>шнур, который  позволит менять размер очелья.</a:t>
            </a:r>
          </a:p>
          <a:p>
            <a:r>
              <a:rPr lang="ru-RU" sz="2000" b="1" dirty="0" smtClean="0">
                <a:latin typeface="Comic Sans MS" pitchFamily="66" charset="0"/>
              </a:rPr>
              <a:t>Берестяное очелье можно украсить бусинками, звездочкой (смотри занятия ранее).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 descr="eb397cf572ef24a8eece83826e7074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700808"/>
            <a:ext cx="6139591" cy="4077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02128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ЖЕЛАЮ УСПЕХОВ В РАБОТЕ!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Comic Sans MS" pitchFamily="66" charset="0"/>
            </a:endParaRPr>
          </a:p>
          <a:p>
            <a:r>
              <a:rPr lang="ru-RU" sz="3200" b="1" dirty="0" smtClean="0">
                <a:latin typeface="Comic Sans MS" pitchFamily="66" charset="0"/>
              </a:rPr>
              <a:t>Подготовка к работе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Рекомендую сначала попробовать сплести кусочек очелья из цветных бумажных лент.  </a:t>
            </a:r>
          </a:p>
          <a:p>
            <a:r>
              <a:rPr lang="ru-RU" sz="2000" b="1" dirty="0" smtClean="0">
                <a:latin typeface="Comic Sans MS" pitchFamily="66" charset="0"/>
              </a:rPr>
              <a:t>Именно так поступлю я, для того, чтобы объяснить принцип плетения этого украшения. </a:t>
            </a:r>
          </a:p>
          <a:p>
            <a:r>
              <a:rPr lang="ru-RU" sz="2000" b="1" dirty="0" smtClean="0">
                <a:latin typeface="Comic Sans MS" pitchFamily="66" charset="0"/>
              </a:rPr>
              <a:t>Для работы с бумажным вариантом необходимо взять двустороннюю цветную бумагу 4 различных цветов. У меня это: желтая, синяя, красная, зеленая.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При работе с берестяными лычками ленты необходимо нарезать  вдоль </a:t>
            </a:r>
            <a:r>
              <a:rPr lang="ru-RU" sz="2000" b="1" dirty="0" err="1" smtClean="0">
                <a:latin typeface="Comic Sans MS" pitchFamily="66" charset="0"/>
              </a:rPr>
              <a:t>чечевиц</a:t>
            </a:r>
            <a:r>
              <a:rPr lang="ru-RU" sz="2000" b="1" dirty="0" smtClean="0">
                <a:latin typeface="Comic Sans MS" pitchFamily="66" charset="0"/>
              </a:rPr>
              <a:t> и обработать маслом.</a:t>
            </a:r>
          </a:p>
          <a:p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 descr="891ddfc86cae3990e62da9a7584fbe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0648"/>
            <a:ext cx="2952328" cy="22158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 Этап</a:t>
            </a:r>
          </a:p>
          <a:p>
            <a:r>
              <a:rPr lang="ru-RU" sz="2400" b="1" dirty="0" smtClean="0">
                <a:latin typeface="Comic Sans MS" pitchFamily="66" charset="0"/>
              </a:rPr>
              <a:t>Необходимо уложить ленты так, как это изображено на фото. Каждая лента в любом направлении должна быть переплетена с соседней!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" name="Рисунок 2" descr="20200524_15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92896"/>
            <a:ext cx="5220072" cy="39150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Для успешной работы необходимо запомнить три правила:</a:t>
            </a:r>
          </a:p>
          <a:p>
            <a:endParaRPr lang="ru-RU" sz="2800" b="1" dirty="0" smtClean="0">
              <a:latin typeface="Comic Sans MS" pitchFamily="66" charset="0"/>
            </a:endParaRPr>
          </a:p>
          <a:p>
            <a:r>
              <a:rPr lang="ru-RU" sz="2400" b="1" dirty="0" smtClean="0">
                <a:latin typeface="Comic Sans MS" pitchFamily="66" charset="0"/>
              </a:rPr>
              <a:t>1. </a:t>
            </a:r>
            <a:r>
              <a:rPr lang="ru-RU" sz="2000" b="1" dirty="0" smtClean="0">
                <a:latin typeface="Comic Sans MS" pitchFamily="66" charset="0"/>
              </a:rPr>
              <a:t>Во время плетения необходимо поочередно брать крайнюю левую ленту (красную), затем крайнюю правую (зеленую). Далее ленты будут меняться местами и это будет – желтая, а потом и синяя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 descr="20200524_150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852936"/>
            <a:ext cx="2603782" cy="1952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013176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2</a:t>
            </a:r>
            <a:r>
              <a:rPr lang="ru-RU" sz="2000" b="1" dirty="0" smtClean="0">
                <a:latin typeface="Comic Sans MS" pitchFamily="66" charset="0"/>
              </a:rPr>
              <a:t>. Во время плетения каждая из лент должна сделать поочередно 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ход с лева  на право, потом вернуться на место, делая ход с права на лево. 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3.Делая ходы,  ленты необходимо перевязывать (переплетать).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Приступаем к плетению.</a:t>
            </a:r>
          </a:p>
          <a:p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Берем крайнюю левую ленту (красную) и укладываем её слева направо,          перевязывая 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 descr="20200524_150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37520"/>
            <a:ext cx="4032448" cy="3024336"/>
          </a:xfrm>
          <a:prstGeom prst="rect">
            <a:avLst/>
          </a:prstGeom>
        </p:spPr>
      </p:pic>
      <p:pic>
        <p:nvPicPr>
          <p:cNvPr id="4" name="Рисунок 3" descr="20200524_15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28900"/>
            <a:ext cx="4032448" cy="302433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115616" y="1628800"/>
            <a:ext cx="1944216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700808"/>
            <a:ext cx="1584176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На предыдущем слайде мы  проложили красную ленту с лева на право, используя правило перевязки.</a:t>
            </a:r>
          </a:p>
          <a:p>
            <a:r>
              <a:rPr lang="ru-RU" sz="2000" b="1" dirty="0" smtClean="0">
                <a:latin typeface="Comic Sans MS" pitchFamily="66" charset="0"/>
              </a:rPr>
              <a:t>Теперь необходимо эту же ленту уложить с права на лево, перевязав.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 descr="20200524_15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27430"/>
            <a:ext cx="3960440" cy="2970330"/>
          </a:xfrm>
          <a:prstGeom prst="rect">
            <a:avLst/>
          </a:prstGeom>
        </p:spPr>
      </p:pic>
      <p:pic>
        <p:nvPicPr>
          <p:cNvPr id="4" name="Рисунок 3" descr="20200524_15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4032448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94116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Учитывая предыдущий слайд, красная ленточка сходила слева на право, а затем обратно. Такие ходы будет совершать каждая из лент.</a:t>
            </a:r>
          </a:p>
          <a:p>
            <a:r>
              <a:rPr lang="ru-RU" b="1" dirty="0" smtClean="0">
                <a:latin typeface="Comic Sans MS" pitchFamily="66" charset="0"/>
              </a:rPr>
              <a:t>Т.Е. сначала в одну сторону, затем в другую и каждый раз с перевязкой.</a:t>
            </a:r>
          </a:p>
          <a:p>
            <a:r>
              <a:rPr lang="ru-RU" b="1" dirty="0" smtClean="0">
                <a:latin typeface="Comic Sans MS" pitchFamily="66" charset="0"/>
              </a:rPr>
              <a:t>Поочередно  для совершения этого алгоритма необходимо брать крайнюю левую и крайнюю правую ленты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Берем крайнюю правую ленту – зеленую.</a:t>
            </a:r>
          </a:p>
          <a:p>
            <a:r>
              <a:rPr lang="ru-RU" sz="2400" b="1" dirty="0" smtClean="0">
                <a:latin typeface="Comic Sans MS" pitchFamily="66" charset="0"/>
              </a:rPr>
              <a:t>Зеленую ленточку укладываем справа налево, перевязываем, а затем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" name="Рисунок 2" descr="20200524_150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379979" cy="3284984"/>
          </a:xfrm>
          <a:prstGeom prst="rect">
            <a:avLst/>
          </a:prstGeom>
        </p:spPr>
      </p:pic>
      <p:pic>
        <p:nvPicPr>
          <p:cNvPr id="4" name="Рисунок 3" descr="20200524_150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4021" y="3284984"/>
            <a:ext cx="4379979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Зеленую ленточку укладываем слева направо и  перевязываем.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Рисунок 4" descr="20200524_150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104456" cy="3078342"/>
          </a:xfrm>
          <a:prstGeom prst="rect">
            <a:avLst/>
          </a:prstGeom>
        </p:spPr>
      </p:pic>
      <p:pic>
        <p:nvPicPr>
          <p:cNvPr id="6" name="Рисунок 5" descr="20200524_150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140968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Теперь берем крайнюю левую ленту - желтую. Совершаем этой ленточкой ход слева направо, а затем справа на 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лево. Каждый ход ПЕРЕВЯЗЫВАЕМ.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7" name="Рисунок 6" descr="20200524_150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355976" cy="3266982"/>
          </a:xfrm>
          <a:prstGeom prst="rect">
            <a:avLst/>
          </a:prstGeom>
        </p:spPr>
      </p:pic>
      <p:pic>
        <p:nvPicPr>
          <p:cNvPr id="8" name="Рисунок 7" descr="20200524_150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4091947" cy="3068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553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2020-05-24T13:06:36Z</dcterms:created>
  <dcterms:modified xsi:type="dcterms:W3CDTF">2020-05-24T15:36:18Z</dcterms:modified>
</cp:coreProperties>
</file>